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1" r:id="rId2"/>
    <p:sldId id="284" r:id="rId3"/>
    <p:sldId id="285" r:id="rId4"/>
    <p:sldId id="262" r:id="rId5"/>
    <p:sldId id="296" r:id="rId6"/>
    <p:sldId id="273" r:id="rId7"/>
    <p:sldId id="300" r:id="rId8"/>
    <p:sldId id="276" r:id="rId9"/>
    <p:sldId id="274" r:id="rId10"/>
    <p:sldId id="277" r:id="rId11"/>
    <p:sldId id="317" r:id="rId12"/>
    <p:sldId id="316" r:id="rId13"/>
    <p:sldId id="293" r:id="rId14"/>
    <p:sldId id="301" r:id="rId15"/>
    <p:sldId id="303" r:id="rId16"/>
    <p:sldId id="283" r:id="rId17"/>
  </p:sldIdLst>
  <p:sldSz cx="9144000" cy="6858000" type="screen4x3"/>
  <p:notesSz cx="6802438" cy="99361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883"/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4662" autoAdjust="0"/>
  </p:normalViewPr>
  <p:slideViewPr>
    <p:cSldViewPr snapToGrid="0">
      <p:cViewPr varScale="1">
        <p:scale>
          <a:sx n="66" d="100"/>
          <a:sy n="66" d="100"/>
        </p:scale>
        <p:origin x="1540" y="52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3141" y="0"/>
            <a:ext cx="2947723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0F96C-5858-4F44-B707-47ECFE119B22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7630"/>
            <a:ext cx="2947723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3141" y="9437630"/>
            <a:ext cx="2947723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C0E10-469E-442D-9A28-140F779DF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9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723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141" y="0"/>
            <a:ext cx="2947723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72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19678"/>
            <a:ext cx="5441950" cy="4471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7630"/>
            <a:ext cx="2947723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141" y="9437630"/>
            <a:ext cx="2947723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A8B95BD-5C4B-45CD-BA75-CAC331D15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94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EFD0C173-8D08-4A75-A7F8-786D9AD2C83B}" type="slidenum">
              <a:rPr lang="en-GB" sz="1200" b="0">
                <a:solidFill>
                  <a:schemeClr val="tx1"/>
                </a:solidFill>
              </a:rPr>
              <a:pPr/>
              <a:t>2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463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EFD0C173-8D08-4A75-A7F8-786D9AD2C83B}" type="slidenum">
              <a:rPr lang="en-GB" sz="1200" b="0">
                <a:solidFill>
                  <a:schemeClr val="tx1"/>
                </a:solidFill>
              </a:rPr>
              <a:pPr/>
              <a:t>3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463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C625171-166A-4B6E-8DA3-7EBB00327F3D}" type="slidenum">
              <a:rPr lang="en-GB" sz="1200" b="0">
                <a:solidFill>
                  <a:schemeClr val="tx1"/>
                </a:solidFill>
              </a:rPr>
              <a:pPr/>
              <a:t>4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56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C625171-166A-4B6E-8DA3-7EBB00327F3D}" type="slidenum">
              <a:rPr lang="en-GB" sz="1200" b="0">
                <a:solidFill>
                  <a:schemeClr val="tx1"/>
                </a:solidFill>
              </a:rPr>
              <a:pPr/>
              <a:t>5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Part 2, Section 2.1.3 of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the New GAC Act of 2014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C. </a:t>
            </a:r>
            <a:r>
              <a:rPr lang="en-US" sz="1200" i="1" dirty="0">
                <a:latin typeface="Tahoma" pitchFamily="34" charset="0"/>
                <a:ea typeface="Tahoma" pitchFamily="34" charset="0"/>
                <a:cs typeface="Tahoma" pitchFamily="34" charset="0"/>
              </a:rPr>
              <a:t>Ref ISRS 4400 Section 18 “Report of Factual Findings”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en-GB" dirty="0"/>
              <a:t>LEITI Reporting Templates Instructions PP.4</a:t>
            </a:r>
          </a:p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456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C625171-166A-4B6E-8DA3-7EBB00327F3D}" type="slidenum">
              <a:rPr lang="en-GB" sz="1200" b="0">
                <a:solidFill>
                  <a:schemeClr val="tx1"/>
                </a:solidFill>
              </a:rPr>
              <a:pPr/>
              <a:t>6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Part 2, Section 2.1.3 of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the New GAC Act of 2014</a:t>
            </a:r>
          </a:p>
        </p:txBody>
      </p:sp>
    </p:spTree>
    <p:extLst>
      <p:ext uri="{BB962C8B-B14F-4D97-AF65-F5344CB8AC3E}">
        <p14:creationId xmlns:p14="http://schemas.microsoft.com/office/powerpoint/2010/main" val="3163456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C625171-166A-4B6E-8DA3-7EBB00327F3D}" type="slidenum">
              <a:rPr lang="en-GB" sz="1200" b="0">
                <a:solidFill>
                  <a:schemeClr val="tx1"/>
                </a:solidFill>
              </a:rPr>
              <a:pPr/>
              <a:t>8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56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C625171-166A-4B6E-8DA3-7EBB00327F3D}" type="slidenum">
              <a:rPr lang="en-GB" sz="1200" b="0">
                <a:solidFill>
                  <a:schemeClr val="tx1"/>
                </a:solidFill>
              </a:rPr>
              <a:pPr/>
              <a:t>9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56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C625171-166A-4B6E-8DA3-7EBB00327F3D}" type="slidenum">
              <a:rPr lang="en-GB" sz="1200" b="0">
                <a:solidFill>
                  <a:schemeClr val="tx1"/>
                </a:solidFill>
              </a:rPr>
              <a:pPr/>
              <a:t>10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56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C625171-166A-4B6E-8DA3-7EBB00327F3D}" type="slidenum">
              <a:rPr lang="en-GB" sz="1200" b="0">
                <a:solidFill>
                  <a:schemeClr val="tx1"/>
                </a:solidFill>
              </a:rPr>
              <a:pPr/>
              <a:t>16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5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www.company.com</a:t>
            </a:r>
            <a:endParaRPr lang="fr-FR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995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28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670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30944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41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80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045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496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417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853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248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58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13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www.company.com</a:t>
            </a:r>
            <a:endParaRPr lang="fr-FR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0950" y="1429816"/>
            <a:ext cx="6642100" cy="4319587"/>
          </a:xfrm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0" y="6607175"/>
            <a:ext cx="9144000" cy="250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3437" y="239714"/>
            <a:ext cx="7315200" cy="569911"/>
          </a:xfrm>
        </p:spPr>
        <p:txBody>
          <a:bodyPr/>
          <a:lstStyle/>
          <a:p>
            <a:pPr eaLnBrk="1" hangingPunct="1"/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Management  Letter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4" y="977900"/>
            <a:ext cx="7642573" cy="5253145"/>
          </a:xfrm>
        </p:spPr>
        <p:txBody>
          <a:bodyPr/>
          <a:lstStyle/>
          <a:p>
            <a:pPr marL="857250" indent="-857250" algn="just">
              <a:buFont typeface="Arial" pitchFamily="34" charset="0"/>
              <a:buChar char="•"/>
            </a:pP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57250" indent="-85725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57250" indent="-85725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A draft management letter (ML) containing all findings or deviations is prepared by the GAC</a:t>
            </a:r>
          </a:p>
          <a:p>
            <a:pPr marL="857250" indent="-85725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57250" indent="-85725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GAC sends the ML to heads of all M&amp;As</a:t>
            </a:r>
          </a:p>
          <a:p>
            <a:pPr marL="857250" indent="-85725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57250" indent="-85725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M&amp;As are given a deadline within which to respond to the ML.</a:t>
            </a:r>
          </a:p>
          <a:p>
            <a:pPr marL="857250" indent="-85725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57250" indent="-85725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Upon expiration of the deadline, heads of M&amp;As are reminded to respond to the queries (if they have not done so).</a:t>
            </a:r>
          </a:p>
          <a:p>
            <a:pPr marL="0" indent="0" algn="just">
              <a:buNone/>
            </a:pPr>
            <a:r>
              <a:rPr lang="en-US" sz="800" i="1" dirty="0"/>
              <a:t>	</a:t>
            </a:r>
            <a:endParaRPr lang="en-US" sz="800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600" b="0"/>
              <a:t>Company LOGO</a:t>
            </a:r>
            <a:endParaRPr lang="fr-FR" sz="1600" b="0"/>
          </a:p>
        </p:txBody>
      </p:sp>
      <p:pic>
        <p:nvPicPr>
          <p:cNvPr id="717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5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88099"/>
            <a:ext cx="7315200" cy="538619"/>
          </a:xfrm>
        </p:spPr>
        <p:txBody>
          <a:bodyPr/>
          <a:lstStyle/>
          <a:p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Report  of Factual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02082"/>
            <a:ext cx="7162800" cy="5170118"/>
          </a:xfrm>
        </p:spPr>
        <p:txBody>
          <a:bodyPr/>
          <a:lstStyle/>
          <a:p>
            <a:pPr marL="0" indent="0">
              <a:buNone/>
            </a:pP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The final Report of Factual Findings is issued by the AG  and copies are sent to:</a:t>
            </a:r>
          </a:p>
          <a:p>
            <a:pPr lvl="0"/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National Legislature</a:t>
            </a:r>
          </a:p>
          <a:p>
            <a:pPr lvl="0"/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President of Liberia</a:t>
            </a:r>
          </a:p>
          <a:p>
            <a:pPr lvl="0"/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LEITI (MSG &amp; secretariat)</a:t>
            </a:r>
          </a:p>
          <a:p>
            <a:pPr lvl="0"/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Heads of Agencies concerned and</a:t>
            </a:r>
          </a:p>
          <a:p>
            <a:pPr lvl="0"/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Others as may be deemed necessary by the AG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27187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74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26094"/>
            <a:ext cx="7315200" cy="551144"/>
          </a:xfrm>
        </p:spPr>
        <p:txBody>
          <a:bodyPr/>
          <a:lstStyle/>
          <a:p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Experience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89974"/>
            <a:ext cx="7162800" cy="4521894"/>
          </a:xfrm>
        </p:spPr>
        <p:txBody>
          <a:bodyPr/>
          <a:lstStyle/>
          <a:p>
            <a:pPr marL="0" indent="0"/>
            <a:endParaRPr lang="en-US" sz="4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Constraints in collecting  data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Providing information that are not required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Data not provided in a form to facilitate the reconciliation process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Timely communication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of Information 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265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39" y="736295"/>
            <a:ext cx="7315200" cy="581025"/>
          </a:xfrm>
        </p:spPr>
        <p:txBody>
          <a:bodyPr/>
          <a:lstStyle/>
          <a:p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811" y="1507298"/>
            <a:ext cx="7513528" cy="4893502"/>
          </a:xfrm>
        </p:spPr>
        <p:txBody>
          <a:bodyPr/>
          <a:lstStyle/>
          <a:p>
            <a:pPr marL="0" indent="0">
              <a:buNone/>
            </a:pPr>
            <a:endParaRPr lang="en-US" sz="1600" b="1" dirty="0"/>
          </a:p>
          <a:p>
            <a:pPr marL="685800" indent="-68580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GAC has a clear objective to carry out the agreed-upon procedures and to report on the factual findings. </a:t>
            </a:r>
          </a:p>
          <a:p>
            <a:pPr marL="0" indent="0" algn="just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To have a successful attestation, all M&amp;As should comply with the reporting guidelines.</a:t>
            </a:r>
          </a:p>
          <a:p>
            <a:pPr marL="685800" indent="-68580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M&amp;As should ensure that reporting templates are properly filed with data that are accurate, complete, truthfully extracted from the accounting records of the agency and within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cut-off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period.</a:t>
            </a:r>
          </a:p>
          <a:p>
            <a:pPr marL="685800" indent="-68580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This will then place the GAC in a perfect position to validate the templates.</a:t>
            </a:r>
          </a:p>
          <a:p>
            <a:endParaRPr lang="en-US" sz="1600" dirty="0">
              <a:solidFill>
                <a:srgbClr val="183883"/>
              </a:solidFill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670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10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Central Bank of Liberia (CBL) is encouraged to provide the revenue statements in a form that will facilitate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timely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analysis. </a:t>
            </a:r>
          </a:p>
          <a:p>
            <a:pPr marL="0" indent="0" algn="just"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marL="0" indent="0" algn="just">
              <a:buNone/>
            </a:pPr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39037"/>
            <a:ext cx="7315200" cy="839242"/>
          </a:xfrm>
        </p:spPr>
        <p:txBody>
          <a:bodyPr/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800" dirty="0"/>
          </a:p>
          <a:p>
            <a:r>
              <a:rPr lang="en-US" sz="3200" dirty="0"/>
              <a:t>dpaye@gac.gov.lr</a:t>
            </a:r>
          </a:p>
          <a:p>
            <a:endParaRPr lang="en-US" sz="3200" dirty="0"/>
          </a:p>
          <a:p>
            <a:r>
              <a:rPr lang="en-US" sz="3200" dirty="0"/>
              <a:t>ampaasewe@gac.gov.lr</a:t>
            </a:r>
          </a:p>
          <a:p>
            <a:pPr marL="0" indent="0" algn="ctr">
              <a:buNone/>
            </a:pPr>
            <a:r>
              <a:rPr lang="en-US" b="1" i="1" dirty="0"/>
              <a:t> 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lvl="0"/>
            <a:endParaRPr lang="en-U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6750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977900"/>
            <a:ext cx="7162800" cy="5030065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6600" dirty="0"/>
              <a:t>The End</a:t>
            </a:r>
          </a:p>
          <a:p>
            <a:pPr marL="0" indent="0" algn="ctr"/>
            <a:endParaRPr lang="en-US" sz="6600" dirty="0"/>
          </a:p>
          <a:p>
            <a:pPr marL="0" indent="0" algn="ctr">
              <a:buNone/>
            </a:pPr>
            <a:r>
              <a:rPr lang="en-US" sz="6600" dirty="0"/>
              <a:t>Thank You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600" b="0"/>
              <a:t>Company LOGO</a:t>
            </a:r>
            <a:endParaRPr lang="fr-FR" sz="1600" b="0"/>
          </a:p>
        </p:txBody>
      </p:sp>
      <p:pic>
        <p:nvPicPr>
          <p:cNvPr id="717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551709"/>
            <a:ext cx="6781800" cy="19806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TOPIC:</a:t>
            </a:r>
            <a:r>
              <a:rPr lang="en-GB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3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“The Role of the GAC in the LEITI Reporting Process “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2000" dirty="0">
                <a:solidFill>
                  <a:srgbClr val="183883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2000" dirty="0">
                <a:solidFill>
                  <a:srgbClr val="183883"/>
                </a:solidFill>
                <a:latin typeface="+mn-lt"/>
                <a:ea typeface="+mn-ea"/>
                <a:cs typeface="+mn-cs"/>
              </a:rPr>
            </a:br>
            <a:endParaRPr lang="en-US" sz="2000" dirty="0">
              <a:solidFill>
                <a:srgbClr val="183883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12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2"/>
          <p:cNvSpPr txBox="1">
            <a:spLocks noChangeArrowheads="1"/>
          </p:cNvSpPr>
          <p:nvPr/>
        </p:nvSpPr>
        <p:spPr bwMode="auto">
          <a:xfrm>
            <a:off x="0" y="6599238"/>
            <a:ext cx="9144000" cy="2587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86422" y="1200981"/>
            <a:ext cx="6781800" cy="4849091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Presented by:</a:t>
            </a:r>
            <a:b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Decker D. </a:t>
            </a: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Paye</a:t>
            </a: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 CFE – Audit Manager (GAC)</a:t>
            </a:r>
            <a:r>
              <a:rPr lang="en-GB" sz="2000" dirty="0">
                <a:solidFill>
                  <a:srgbClr val="18388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2000" dirty="0">
                <a:solidFill>
                  <a:srgbClr val="18388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dirty="0">
                <a:solidFill>
                  <a:srgbClr val="18388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3200" dirty="0">
                <a:solidFill>
                  <a:srgbClr val="18388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Ahmed M.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Paasewe</a:t>
            </a: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 CISA- Sr. Auditor (GAC)</a:t>
            </a:r>
            <a:br>
              <a:rPr lang="en-US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dirty="0">
                <a:solidFill>
                  <a:srgbClr val="18388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3200" dirty="0">
                <a:solidFill>
                  <a:srgbClr val="18388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dirty="0">
                <a:solidFill>
                  <a:srgbClr val="18388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3200" dirty="0">
                <a:solidFill>
                  <a:srgbClr val="18388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Friday,  May 27, 2022</a:t>
            </a:r>
            <a:r>
              <a:rPr lang="en-GB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600" dirty="0"/>
              <a:t/>
            </a:r>
            <a:br>
              <a:rPr lang="en-GB" sz="3600" dirty="0"/>
            </a:br>
            <a:endParaRPr lang="en-US" sz="3600" dirty="0"/>
          </a:p>
        </p:txBody>
      </p:sp>
      <p:pic>
        <p:nvPicPr>
          <p:cNvPr id="512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2"/>
          <p:cNvSpPr txBox="1">
            <a:spLocks noChangeArrowheads="1"/>
          </p:cNvSpPr>
          <p:nvPr/>
        </p:nvSpPr>
        <p:spPr bwMode="auto">
          <a:xfrm>
            <a:off x="0" y="6599238"/>
            <a:ext cx="9144000" cy="2587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7315200" cy="852055"/>
          </a:xfrm>
        </p:spPr>
        <p:txBody>
          <a:bodyPr/>
          <a:lstStyle/>
          <a:p>
            <a:pPr marL="0" indent="0"/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Presentation Points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5753" y="1285247"/>
            <a:ext cx="7162800" cy="478674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>
              <a:solidFill>
                <a:srgbClr val="183883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Overview of the Attestation Process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The Attestation Process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Application of the Procedures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Description of the Reporting Template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Management Letter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Report of Factual Findings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Experience Sharing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Conclusion</a:t>
            </a: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rgbClr val="183883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600" b="0"/>
              <a:t>Company LOGO</a:t>
            </a:r>
            <a:endParaRPr lang="fr-FR" sz="1600" b="0"/>
          </a:p>
        </p:txBody>
      </p:sp>
      <p:pic>
        <p:nvPicPr>
          <p:cNvPr id="717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7315200" cy="852055"/>
          </a:xfrm>
        </p:spPr>
        <p:txBody>
          <a:bodyPr/>
          <a:lstStyle/>
          <a:p>
            <a:pPr marL="0" indent="0"/>
            <a:r>
              <a:rPr lang="en-GB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  <a:endParaRPr lang="en-US" sz="32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10299"/>
            <a:ext cx="7512485" cy="5103027"/>
          </a:xfrm>
        </p:spPr>
        <p:txBody>
          <a:bodyPr/>
          <a:lstStyle/>
          <a:p>
            <a:pPr marL="0" indent="0" algn="just"/>
            <a:endParaRPr lang="en-GB" sz="15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/>
            <a:r>
              <a:rPr lang="en-GB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GAC has been asked to present on the topic “</a:t>
            </a:r>
            <a:r>
              <a:rPr lang="en-US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Procedure for GoL Entities’ Templates </a:t>
            </a:r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Attestation </a:t>
            </a:r>
            <a:r>
              <a:rPr lang="en-US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Process</a:t>
            </a:r>
            <a:r>
              <a:rPr lang="en-GB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.“</a:t>
            </a:r>
          </a:p>
          <a:p>
            <a:pPr marL="0" indent="0" algn="just">
              <a:buNone/>
            </a:pPr>
            <a:endParaRPr lang="en-GB" sz="15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/>
            <a:r>
              <a:rPr lang="en-GB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We will therefore </a:t>
            </a:r>
            <a:r>
              <a:rPr lang="en-GB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walk you through on how </a:t>
            </a:r>
            <a:r>
              <a:rPr lang="en-GB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the Auditor General (AG) performs the task of attesting to the templates:  </a:t>
            </a:r>
          </a:p>
          <a:p>
            <a:pPr marL="685800" indent="-6858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GB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Authority</a:t>
            </a:r>
          </a:p>
          <a:p>
            <a:pPr marL="685800" indent="-6858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GB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Agreed-Upon Procedures (AUP)</a:t>
            </a:r>
          </a:p>
          <a:p>
            <a:pPr marL="685800" indent="-6858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US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ISRS 4400</a:t>
            </a:r>
          </a:p>
          <a:p>
            <a:pPr marL="914400" indent="-914400" algn="just">
              <a:lnSpc>
                <a:spcPct val="170000"/>
              </a:lnSpc>
              <a:buFont typeface="+mj-lt"/>
              <a:buAutoNum type="alphaLcPeriod"/>
            </a:pPr>
            <a:r>
              <a:rPr lang="en-US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No Opinion</a:t>
            </a:r>
          </a:p>
          <a:p>
            <a:pPr marL="914400" indent="-914400" algn="just">
              <a:lnSpc>
                <a:spcPct val="170000"/>
              </a:lnSpc>
              <a:buFont typeface="+mj-lt"/>
              <a:buAutoNum type="alphaLcPeriod"/>
            </a:pPr>
            <a:r>
              <a:rPr lang="en-US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No Conclusion</a:t>
            </a:r>
          </a:p>
          <a:p>
            <a:pPr marL="914400" indent="-914400" algn="just">
              <a:lnSpc>
                <a:spcPct val="170000"/>
              </a:lnSpc>
              <a:buFont typeface="+mj-lt"/>
              <a:buAutoNum type="alphaLcPeriod"/>
            </a:pPr>
            <a:r>
              <a:rPr lang="en-US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Factual findings</a:t>
            </a:r>
          </a:p>
          <a:p>
            <a:pPr marL="685800" indent="-6858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US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Reporting Templates</a:t>
            </a:r>
          </a:p>
          <a:p>
            <a:endParaRPr lang="en-US" sz="1600" dirty="0">
              <a:solidFill>
                <a:srgbClr val="183883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rgbClr val="183883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600" b="0"/>
              <a:t>Company LOGO</a:t>
            </a:r>
            <a:endParaRPr lang="fr-FR" sz="1600" b="0"/>
          </a:p>
        </p:txBody>
      </p:sp>
      <p:pic>
        <p:nvPicPr>
          <p:cNvPr id="717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6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3436" y="687387"/>
            <a:ext cx="7315200" cy="581025"/>
          </a:xfrm>
        </p:spPr>
        <p:txBody>
          <a:bodyPr/>
          <a:lstStyle/>
          <a:p>
            <a:pPr eaLnBrk="1" hangingPunct="1"/>
            <a:r>
              <a:rPr lang="en-US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Overview of the Attestation Process</a:t>
            </a:r>
            <a:endParaRPr lang="en-US" sz="28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4" y="1407089"/>
            <a:ext cx="7719817" cy="4642981"/>
          </a:xfrm>
        </p:spPr>
        <p:txBody>
          <a:bodyPr/>
          <a:lstStyle/>
          <a:p>
            <a:endParaRPr lang="en-US" sz="1600" dirty="0"/>
          </a:p>
          <a:p>
            <a:pPr marL="685800" indent="-685800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GAC gets its mandate from the Commission’s Act of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2014 </a:t>
            </a:r>
            <a:r>
              <a:rPr lang="en-US" sz="1600" dirty="0" smtClean="0"/>
              <a:t>Part </a:t>
            </a:r>
            <a:r>
              <a:rPr lang="en-US" sz="1600" dirty="0"/>
              <a:t>2, Section </a:t>
            </a:r>
            <a:r>
              <a:rPr lang="en-US" sz="1600" dirty="0" smtClean="0"/>
              <a:t>2.1.3(c)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 consultation with the LEITI Secretariat, the GAC applies the method of Agreed-Upon Procedures to attest to the templates.</a:t>
            </a:r>
          </a:p>
          <a:p>
            <a:pPr marL="685800" indent="-68580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These procedures are prepared in line with the International Standards on Related Services (ISRS 4400)</a:t>
            </a:r>
          </a:p>
          <a:p>
            <a:pPr marL="685800" indent="-68580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AUP also represent procedures that are developed from the LEITI Reporting Guidelines. (</a:t>
            </a:r>
            <a:r>
              <a:rPr lang="en-US" sz="1600" i="1" dirty="0">
                <a:latin typeface="Tahoma" pitchFamily="34" charset="0"/>
                <a:ea typeface="Tahoma" pitchFamily="34" charset="0"/>
                <a:cs typeface="Tahoma" pitchFamily="34" charset="0"/>
              </a:rPr>
              <a:t>See pp. 4 LEITI Reporting Templates)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These procedures are used by the GAC to examine reporting templates submitted by LRA and the M&amp;As.</a:t>
            </a:r>
          </a:p>
          <a:p>
            <a:endParaRPr lang="en-US" sz="1600" dirty="0"/>
          </a:p>
          <a:p>
            <a:pPr marL="0" indent="0" eaLnBrk="1" hangingPunct="1">
              <a:buNone/>
            </a:pPr>
            <a:endParaRPr lang="en-US" sz="1600" dirty="0"/>
          </a:p>
          <a:p>
            <a:pPr eaLnBrk="1" hangingPunct="1"/>
            <a:endParaRPr lang="en-US" sz="1600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600" b="0"/>
              <a:t>Company LOGO</a:t>
            </a:r>
            <a:endParaRPr lang="fr-FR" sz="1600" b="0"/>
          </a:p>
        </p:txBody>
      </p:sp>
      <p:pic>
        <p:nvPicPr>
          <p:cNvPr id="717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8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38203"/>
            <a:ext cx="7315200" cy="576197"/>
          </a:xfrm>
        </p:spPr>
        <p:txBody>
          <a:bodyPr/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The Attestation Process: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77238"/>
            <a:ext cx="7162800" cy="5094962"/>
          </a:xfrm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GAC receives a formal communication from the LEITI secretariat requesting for attestation.</a:t>
            </a:r>
          </a:p>
          <a:p>
            <a:pPr marL="0" indent="0" algn="just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A draft agreed – upon procedures  Engagement Letter (EL) is prepared by GAC</a:t>
            </a:r>
          </a:p>
          <a:p>
            <a:pPr marL="0" indent="0" algn="just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EL is sent to the LEITI Secretariat for its input(s) and approval;</a:t>
            </a:r>
          </a:p>
          <a:p>
            <a:pPr marL="0" indent="0" algn="just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procedures are then applied in planning, executing and reporting on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LEITI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Reporting Templates.</a:t>
            </a:r>
          </a:p>
          <a:p>
            <a:pPr eaLnBrk="1" hangingPunct="1"/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91" y="263048"/>
            <a:ext cx="1114816" cy="82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71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1"/>
            <a:ext cx="7315200" cy="581024"/>
          </a:xfrm>
        </p:spPr>
        <p:txBody>
          <a:bodyPr/>
          <a:lstStyle/>
          <a:p>
            <a:pPr eaLnBrk="1" hangingPunct="1"/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Application of the Procedures</a:t>
            </a:r>
            <a:endParaRPr lang="en-US" sz="32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4" y="977900"/>
            <a:ext cx="7667625" cy="532269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Templates are reviewed to verify that:</a:t>
            </a:r>
          </a:p>
          <a:p>
            <a:pPr marL="0" lvl="0" indent="0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They are properly prepared and filed in keeping with the AUP</a:t>
            </a:r>
          </a:p>
          <a:p>
            <a:pPr lvl="0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Figures are reported in the right column</a:t>
            </a:r>
          </a:p>
          <a:p>
            <a:pPr lvl="0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Templates are backed by supporting schedules</a:t>
            </a:r>
          </a:p>
          <a:p>
            <a:pPr lvl="0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The supporting schedules aggregated figures reported on the main templates are reconciled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600" b="0"/>
              <a:t>Company LOGO</a:t>
            </a:r>
            <a:endParaRPr lang="fr-FR" sz="1600" b="0"/>
          </a:p>
        </p:txBody>
      </p:sp>
      <p:pic>
        <p:nvPicPr>
          <p:cNvPr id="717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4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"/>
            <a:ext cx="7315200" cy="608805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Descriptions of the reporting templates:</a:t>
            </a:r>
            <a:b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4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809625"/>
            <a:ext cx="7162800" cy="5362575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Name of agency</a:t>
            </a:r>
          </a:p>
          <a:p>
            <a:pPr lvl="0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Name of company &amp; TIN</a:t>
            </a:r>
          </a:p>
          <a:p>
            <a:pPr marL="0" lvl="0" indent="0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Sector</a:t>
            </a:r>
          </a:p>
          <a:p>
            <a:pPr lvl="0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Type of payment</a:t>
            </a:r>
          </a:p>
          <a:p>
            <a:pPr lvl="0">
              <a:buFont typeface="Arial" pitchFamily="34" charset="0"/>
              <a:buChar char="•"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Currency</a:t>
            </a:r>
          </a:p>
          <a:p>
            <a:pPr marL="0" lvl="0" indent="0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Amount paid</a:t>
            </a:r>
          </a:p>
          <a:p>
            <a:pPr marL="0" lvl="0" indent="0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Fiscal Period</a:t>
            </a:r>
          </a:p>
          <a:p>
            <a:pPr marL="0" lvl="0" indent="0"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Signature of Agency </a:t>
            </a:r>
          </a:p>
          <a:p>
            <a:pPr eaLnBrk="1" hangingPunct="1"/>
            <a:endParaRPr lang="en-GB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600" b="0"/>
              <a:t>Company LOGO</a:t>
            </a:r>
            <a:endParaRPr lang="fr-FR" sz="1600" b="0"/>
          </a:p>
        </p:txBody>
      </p:sp>
      <p:pic>
        <p:nvPicPr>
          <p:cNvPr id="717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9713"/>
            <a:ext cx="1133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872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4088</TotalTime>
  <Words>622</Words>
  <Application>Microsoft Office PowerPoint</Application>
  <PresentationFormat>On-screen Show (4:3)</PresentationFormat>
  <Paragraphs>160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Tahoma</vt:lpstr>
      <vt:lpstr>Verdana</vt:lpstr>
      <vt:lpstr>Default Design</vt:lpstr>
      <vt:lpstr>PowerPoint Presentation</vt:lpstr>
      <vt:lpstr>TOPIC: “The Role of the GAC in the LEITI Reporting Process “   </vt:lpstr>
      <vt:lpstr> Presented by:  Decker D. Paye; CFE – Audit Manager (GAC)  Ahmed M. Paasewe; CISA- Sr. Auditor (GAC)    Friday,  May 27, 2022   </vt:lpstr>
      <vt:lpstr>Presentation Points</vt:lpstr>
      <vt:lpstr>Introduction</vt:lpstr>
      <vt:lpstr>Overview of the Attestation Process</vt:lpstr>
      <vt:lpstr>The Attestation Process:</vt:lpstr>
      <vt:lpstr>Application of the Procedures</vt:lpstr>
      <vt:lpstr> Descriptions of the reporting templates: </vt:lpstr>
      <vt:lpstr>Management  Letter</vt:lpstr>
      <vt:lpstr>Report  of Factual Findings</vt:lpstr>
      <vt:lpstr>Experience sharing</vt:lpstr>
      <vt:lpstr>Conclusion</vt:lpstr>
      <vt:lpstr>Conclusion Cont’d.</vt:lpstr>
      <vt:lpstr>Contacts</vt:lpstr>
      <vt:lpstr>PowerPoint Presentation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user1</cp:lastModifiedBy>
  <cp:revision>281</cp:revision>
  <cp:lastPrinted>2015-01-19T13:56:34Z</cp:lastPrinted>
  <dcterms:created xsi:type="dcterms:W3CDTF">2005-02-28T14:06:28Z</dcterms:created>
  <dcterms:modified xsi:type="dcterms:W3CDTF">2022-05-31T15:31:37Z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